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59" r:id="rId4"/>
    <p:sldId id="261" r:id="rId5"/>
    <p:sldId id="260" r:id="rId6"/>
    <p:sldId id="262" r:id="rId7"/>
    <p:sldId id="265" r:id="rId8"/>
    <p:sldId id="264" r:id="rId9"/>
    <p:sldId id="263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766"/>
    <a:srgbClr val="6DB6AB"/>
    <a:srgbClr val="01999C"/>
    <a:srgbClr val="00AFCC"/>
    <a:srgbClr val="59595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3788-AF23-4201-9E27-4091D6F8534B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B924-4D22-454C-8E13-AF399D3B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69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E64CA-149A-4BC7-859F-22662D6A9FED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936CC-07FA-40F4-98DE-27FF45D11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6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aetico.com.br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aetico.com.br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4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3" name="Retângulo 2">
            <a:hlinkClick r:id="" action="ppaction://hlinkshowjump?jump=previousslide"/>
          </p:cNvPr>
          <p:cNvSpPr/>
          <p:nvPr userDrawn="1"/>
        </p:nvSpPr>
        <p:spPr>
          <a:xfrm>
            <a:off x="78422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826770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3"/>
          </p:cNvPr>
          <p:cNvSpPr/>
          <p:nvPr userDrawn="1"/>
        </p:nvSpPr>
        <p:spPr>
          <a:xfrm>
            <a:off x="3600450" y="6381750"/>
            <a:ext cx="1822450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" action="ppaction://hlinkshowjump?jump=previousslide"/>
          </p:cNvPr>
          <p:cNvSpPr/>
          <p:nvPr userDrawn="1"/>
        </p:nvSpPr>
        <p:spPr>
          <a:xfrm>
            <a:off x="8070846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4040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íd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8634412" y="6464928"/>
            <a:ext cx="58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4A5568-B9F3-42B1-AA00-FE1BF7E31241}" type="slidenum">
              <a:rPr lang="pt-BR" sz="1400" smtClean="0">
                <a:solidFill>
                  <a:srgbClr val="585858"/>
                </a:solidFill>
                <a:latin typeface="Arial Narrow" panose="020B0606020202030204" pitchFamily="34" charset="0"/>
              </a:rPr>
              <a:pPr algn="ctr"/>
              <a:t>‹nº›</a:t>
            </a:fld>
            <a:endParaRPr lang="pt-BR" sz="1600" dirty="0">
              <a:solidFill>
                <a:srgbClr val="585858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8">
            <a:hlinkClick r:id="rId3"/>
          </p:cNvPr>
          <p:cNvSpPr/>
          <p:nvPr userDrawn="1"/>
        </p:nvSpPr>
        <p:spPr>
          <a:xfrm>
            <a:off x="5423089" y="6469774"/>
            <a:ext cx="26477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  <a:prstGeom prst="rect">
            <a:avLst/>
          </a:prstGeom>
        </p:spPr>
        <p:txBody>
          <a:bodyPr/>
          <a:lstStyle>
            <a:lvl1pPr>
              <a:buClr>
                <a:srgbClr val="EBC766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EBC76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EBC766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EBC766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EBC766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>
            <a:hlinkClick r:id="" action="ppaction://hlinkshowjump?jump=previousslide"/>
          </p:cNvPr>
          <p:cNvSpPr/>
          <p:nvPr userDrawn="1"/>
        </p:nvSpPr>
        <p:spPr>
          <a:xfrm>
            <a:off x="8070846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05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35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2625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Pressão atmosférica 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B5745EB-5F39-4434-BE14-964F3F1D8FC2}"/>
              </a:ext>
            </a:extLst>
          </p:cNvPr>
          <p:cNvSpPr/>
          <p:nvPr/>
        </p:nvSpPr>
        <p:spPr>
          <a:xfrm>
            <a:off x="499151" y="1671475"/>
            <a:ext cx="8145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pressão atmosférica é a força exercida pelo ar (moléculas de ar) sobre a superfície terrestre. É medida em milímetros (mm), centímetros (cm) e milibares (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mb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 pelo barômetro.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487356-A866-4587-9419-CBEF238C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67" y="2755434"/>
            <a:ext cx="7517665" cy="335767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B574245-13B1-446E-BEE8-9142E2920639}"/>
              </a:ext>
            </a:extLst>
          </p:cNvPr>
          <p:cNvSpPr/>
          <p:nvPr/>
        </p:nvSpPr>
        <p:spPr>
          <a:xfrm rot="16200000">
            <a:off x="6639134" y="4306670"/>
            <a:ext cx="3486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CALDINI, Vera Lúcia de Moraes; ÍSOLA, Leda. Atlas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geográfi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Saraiva. São Paulo: Saraiva, 2013. (Adaptado.)</a:t>
            </a:r>
          </a:p>
        </p:txBody>
      </p:sp>
    </p:spTree>
    <p:extLst>
      <p:ext uri="{BB962C8B-B14F-4D97-AF65-F5344CB8AC3E}">
        <p14:creationId xmlns:p14="http://schemas.microsoft.com/office/powerpoint/2010/main" val="226491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940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Ventos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B574245-13B1-446E-BEE8-9142E2920639}"/>
              </a:ext>
            </a:extLst>
          </p:cNvPr>
          <p:cNvSpPr/>
          <p:nvPr/>
        </p:nvSpPr>
        <p:spPr>
          <a:xfrm rot="16200000">
            <a:off x="5954781" y="3617881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CALDINI, Vera Lúcia de Moraes; ÍSOLA, Leda. Atlas geográfico Saraiva. São Paulo: Saraiva, 2013. p. 171. (Adaptado.)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36D3415-676C-45C1-A27B-A3E2325B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89" y="1523555"/>
            <a:ext cx="6870023" cy="48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940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Ventos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563981-C6FD-409E-9EE4-42528BF49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3024693"/>
            <a:ext cx="8312727" cy="295619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44879D4-4D7B-4B51-BB7E-785638A666A2}"/>
              </a:ext>
            </a:extLst>
          </p:cNvPr>
          <p:cNvSpPr/>
          <p:nvPr/>
        </p:nvSpPr>
        <p:spPr>
          <a:xfrm>
            <a:off x="4484026" y="5922168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BEAUX, Jean-François. L´environnement; repères pratiques. Paris: Nathan, 2011. (Adaptado.)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D5EC56B-613C-45B3-A564-2CD3226CAACD}"/>
              </a:ext>
            </a:extLst>
          </p:cNvPr>
          <p:cNvSpPr/>
          <p:nvPr/>
        </p:nvSpPr>
        <p:spPr>
          <a:xfrm>
            <a:off x="499150" y="1856033"/>
            <a:ext cx="8229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Na Ásia, principalmente na porção meridional e na sudeste, ocorre uma dinâmica climática determinada pela variação sazonal de pressão entre o oceano Índico e o continente, que provoca a formação dos </a:t>
            </a:r>
            <a:r>
              <a:rPr lang="pt-BR" sz="1600" b="1" dirty="0">
                <a:solidFill>
                  <a:srgbClr val="EBC766"/>
                </a:solidFill>
                <a:latin typeface="Trebuchet MS" panose="020B0603020202020204" pitchFamily="34" charset="0"/>
              </a:rPr>
              <a:t>ventos das monções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82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940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Ventos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563981-C6FD-409E-9EE4-42528BF49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3024693"/>
            <a:ext cx="8312727" cy="295619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44879D4-4D7B-4B51-BB7E-785638A666A2}"/>
              </a:ext>
            </a:extLst>
          </p:cNvPr>
          <p:cNvSpPr/>
          <p:nvPr/>
        </p:nvSpPr>
        <p:spPr>
          <a:xfrm>
            <a:off x="4484026" y="5922168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BEAUX, Jean-François. L´environnement; repères pratiques. Paris: Nathan, 2011. (Adaptado.)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D5EC56B-613C-45B3-A564-2CD3226CAACD}"/>
              </a:ext>
            </a:extLst>
          </p:cNvPr>
          <p:cNvSpPr/>
          <p:nvPr/>
        </p:nvSpPr>
        <p:spPr>
          <a:xfrm>
            <a:off x="499150" y="1856033"/>
            <a:ext cx="8229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Na Ásia, principalmente na porção meridional e na sudeste, ocorre uma dinâmica climática determinada pela variação sazonal de pressão entre o oceano Índico e o continente, que provoca a formação dos </a:t>
            </a:r>
            <a:r>
              <a:rPr lang="pt-BR" sz="1600" b="1" dirty="0">
                <a:solidFill>
                  <a:srgbClr val="EBC766"/>
                </a:solidFill>
                <a:latin typeface="Trebuchet MS" panose="020B0603020202020204" pitchFamily="34" charset="0"/>
              </a:rPr>
              <a:t>ventos das monções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95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940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Ventos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D5EC56B-613C-45B3-A564-2CD3226CAACD}"/>
              </a:ext>
            </a:extLst>
          </p:cNvPr>
          <p:cNvSpPr/>
          <p:nvPr/>
        </p:nvSpPr>
        <p:spPr>
          <a:xfrm>
            <a:off x="388181" y="1733384"/>
            <a:ext cx="836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brisa desenvolve-se ao longo das costas litorâneas e é formada pelas diferenças de temperatura entre a terra e a água, ao longo do dia. São ventos periódicos que sopram, durante o dia, do mar para o continente e, durante a noite, do continente para o mar. 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602724D-36A8-4A92-BEA5-B83DC7ABA826}"/>
              </a:ext>
            </a:extLst>
          </p:cNvPr>
          <p:cNvGrpSpPr/>
          <p:nvPr/>
        </p:nvGrpSpPr>
        <p:grpSpPr>
          <a:xfrm>
            <a:off x="793488" y="2769394"/>
            <a:ext cx="7598969" cy="3436001"/>
            <a:chOff x="793488" y="2769394"/>
            <a:chExt cx="7598969" cy="3436001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1A56AAE2-B791-41F9-85BA-DD4E1C899400}"/>
                </a:ext>
              </a:extLst>
            </p:cNvPr>
            <p:cNvGrpSpPr/>
            <p:nvPr/>
          </p:nvGrpSpPr>
          <p:grpSpPr>
            <a:xfrm>
              <a:off x="793488" y="2847295"/>
              <a:ext cx="7598969" cy="3358100"/>
              <a:chOff x="793488" y="2847295"/>
              <a:chExt cx="7598969" cy="3358100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744879D4-4D7B-4B51-BB7E-785638A666A2}"/>
                  </a:ext>
                </a:extLst>
              </p:cNvPr>
              <p:cNvSpPr/>
              <p:nvPr/>
            </p:nvSpPr>
            <p:spPr>
              <a:xfrm>
                <a:off x="4083079" y="6020729"/>
                <a:ext cx="4309378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Fonte: CALDINI, Vera Lúcia de Moraes; ÍSOLA, Leda. Atlas geográfico Saraiva. São Paulo: Saraiva, 2013. (Adaptado.)</a:t>
                </a:r>
              </a:p>
            </p:txBody>
          </p:sp>
          <p:pic>
            <p:nvPicPr>
              <p:cNvPr id="2" name="Imagem 1">
                <a:extLst>
                  <a:ext uri="{FF2B5EF4-FFF2-40B4-BE49-F238E27FC236}">
                    <a16:creationId xmlns:a16="http://schemas.microsoft.com/office/drawing/2014/main" id="{1D3FDFA7-5496-43F1-8153-847A9DFB7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3488" y="2848067"/>
                <a:ext cx="7557025" cy="3225559"/>
              </a:xfrm>
              <a:prstGeom prst="rect">
                <a:avLst/>
              </a:prstGeom>
            </p:spPr>
          </p:pic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CD79D49E-6C77-4CAE-A61F-E5D599DA1B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9963" r="26707" b="87896"/>
              <a:stretch/>
            </p:blipFill>
            <p:spPr>
              <a:xfrm>
                <a:off x="6111933" y="2847295"/>
                <a:ext cx="649594" cy="390433"/>
              </a:xfrm>
              <a:prstGeom prst="rect">
                <a:avLst/>
              </a:prstGeom>
            </p:spPr>
          </p:pic>
        </p:grp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3B90453-B67F-488E-A2B5-F45D10709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963" r="26707" b="94900"/>
            <a:stretch/>
          </p:blipFill>
          <p:spPr>
            <a:xfrm>
              <a:off x="6302433" y="2769394"/>
              <a:ext cx="1441392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85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Umidade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A236FA3-59AF-403F-A37C-9403FD78C123}"/>
              </a:ext>
            </a:extLst>
          </p:cNvPr>
          <p:cNvSpPr/>
          <p:nvPr/>
        </p:nvSpPr>
        <p:spPr>
          <a:xfrm>
            <a:off x="526048" y="1763393"/>
            <a:ext cx="8104146" cy="1224666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 umidade corresponde à quantidade de vapor de água que se encontra na atmosfera nos três estados: sólido, líquido e gasoso. </a:t>
            </a:r>
          </a:p>
        </p:txBody>
      </p:sp>
    </p:spTree>
    <p:extLst>
      <p:ext uri="{BB962C8B-B14F-4D97-AF65-F5344CB8AC3E}">
        <p14:creationId xmlns:p14="http://schemas.microsoft.com/office/powerpoint/2010/main" val="60064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Umidade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A236FA3-59AF-403F-A37C-9403FD78C123}"/>
              </a:ext>
            </a:extLst>
          </p:cNvPr>
          <p:cNvSpPr/>
          <p:nvPr/>
        </p:nvSpPr>
        <p:spPr>
          <a:xfrm>
            <a:off x="526048" y="1763393"/>
            <a:ext cx="8104146" cy="1224666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 umidade corresponde à quantidade de vapor de água que se encontra na atmosfera nos três estados: sólido, líquido e gasoso. 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8789A5E-685A-43F3-8A17-3614DC34A41A}"/>
              </a:ext>
            </a:extLst>
          </p:cNvPr>
          <p:cNvSpPr/>
          <p:nvPr/>
        </p:nvSpPr>
        <p:spPr>
          <a:xfrm>
            <a:off x="526048" y="3170749"/>
            <a:ext cx="8104146" cy="273761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nuvem é o vapor de água condensado.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As águas oceânicas e da superfície continental, graças à temperatura e aos ventos, evaporam-se e ganham altitude em </a:t>
            </a: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um movimento ascendente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. Esse vapor de água do ar constitui a umidade atmosférica, que pode ser absoluta ou relativa.</a:t>
            </a:r>
          </a:p>
        </p:txBody>
      </p:sp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A1978CEB-1B8C-4D3C-AB01-F39434105851}"/>
              </a:ext>
            </a:extLst>
          </p:cNvPr>
          <p:cNvSpPr/>
          <p:nvPr/>
        </p:nvSpPr>
        <p:spPr>
          <a:xfrm rot="10800000">
            <a:off x="6365965" y="291820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74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Umidade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A236FA3-59AF-403F-A37C-9403FD78C123}"/>
              </a:ext>
            </a:extLst>
          </p:cNvPr>
          <p:cNvSpPr/>
          <p:nvPr/>
        </p:nvSpPr>
        <p:spPr>
          <a:xfrm>
            <a:off x="526048" y="1763393"/>
            <a:ext cx="8104146" cy="1224666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 umidade corresponde à quantidade de vapor de água que se encontra na atmosfera nos três estados: sólido, líquido e gasoso. 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8789A5E-685A-43F3-8A17-3614DC34A41A}"/>
              </a:ext>
            </a:extLst>
          </p:cNvPr>
          <p:cNvSpPr/>
          <p:nvPr/>
        </p:nvSpPr>
        <p:spPr>
          <a:xfrm>
            <a:off x="526048" y="3170749"/>
            <a:ext cx="8104146" cy="273761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água existente na atmosfera volta à superfície da Terra por meio das precipitações em forma de 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neve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precipitação de cristais de gelo em forma de flocos, comum nas zonas temperadas e frias, durante o inverno; 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orvalho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precipitação de gotículas de água líquida, que ocorre em noites limpas e frias, conhecida como sereno; 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granizo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precipitação de pedras de gelo em meio às chuvas fortes (chuvas de pedra); 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chuva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precipitação de água líquida.</a:t>
            </a:r>
          </a:p>
        </p:txBody>
      </p:sp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A1978CEB-1B8C-4D3C-AB01-F39434105851}"/>
              </a:ext>
            </a:extLst>
          </p:cNvPr>
          <p:cNvSpPr/>
          <p:nvPr/>
        </p:nvSpPr>
        <p:spPr>
          <a:xfrm rot="10800000">
            <a:off x="6365965" y="291820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05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Umidade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A236FA3-59AF-403F-A37C-9403FD78C123}"/>
              </a:ext>
            </a:extLst>
          </p:cNvPr>
          <p:cNvSpPr/>
          <p:nvPr/>
        </p:nvSpPr>
        <p:spPr>
          <a:xfrm>
            <a:off x="526048" y="1763393"/>
            <a:ext cx="8104146" cy="1224666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 umidade corresponde à quantidade de vapor de água que se encontra na atmosfera nos três estados: sólido, líquido e gasoso. 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8789A5E-685A-43F3-8A17-3614DC34A41A}"/>
              </a:ext>
            </a:extLst>
          </p:cNvPr>
          <p:cNvSpPr/>
          <p:nvPr/>
        </p:nvSpPr>
        <p:spPr>
          <a:xfrm>
            <a:off x="526048" y="3170749"/>
            <a:ext cx="8104146" cy="273761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chuva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é, no entanto, a forma de precipitação atmosférica mais geral e importante. A quantidade de chuvas em uma região, durante um ano, é medida em milímetros (mm) pelo pluviômetro e constitui o índice pluviométrico.</a:t>
            </a:r>
          </a:p>
        </p:txBody>
      </p:sp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A1978CEB-1B8C-4D3C-AB01-F39434105851}"/>
              </a:ext>
            </a:extLst>
          </p:cNvPr>
          <p:cNvSpPr/>
          <p:nvPr/>
        </p:nvSpPr>
        <p:spPr>
          <a:xfrm rot="10800000">
            <a:off x="6365965" y="291820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39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Umidade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D67181A-F0FF-4BEA-9D66-063109AE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73" y="1691073"/>
            <a:ext cx="6276052" cy="441542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0F0CA0C-4EA1-42B2-B59E-391278E17967}"/>
              </a:ext>
            </a:extLst>
          </p:cNvPr>
          <p:cNvSpPr/>
          <p:nvPr/>
        </p:nvSpPr>
        <p:spPr>
          <a:xfrm rot="16200000">
            <a:off x="5613137" y="3883123"/>
            <a:ext cx="419377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CALDINI, Vera Lúcia de Moraes; ÍSOLA, Leda. Atlas geográfico Saraiva. São Paulo: Saraiva, 2013. (Adaptado.)</a:t>
            </a:r>
          </a:p>
        </p:txBody>
      </p:sp>
    </p:spTree>
    <p:extLst>
      <p:ext uri="{BB962C8B-B14F-4D97-AF65-F5344CB8AC3E}">
        <p14:creationId xmlns:p14="http://schemas.microsoft.com/office/powerpoint/2010/main" val="319608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651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Umidade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C1DD11-C35D-43D3-AAA4-7DF197C3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02" y="1694652"/>
            <a:ext cx="6872169" cy="440826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6CD1EAC-30E0-45EF-BABE-81ADB38C0614}"/>
              </a:ext>
            </a:extLst>
          </p:cNvPr>
          <p:cNvSpPr/>
          <p:nvPr/>
        </p:nvSpPr>
        <p:spPr>
          <a:xfrm rot="16200000">
            <a:off x="5923530" y="3832789"/>
            <a:ext cx="419377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CALDINI, Vera Lúcia de Moraes; ÍSOLA, Leda. Atlas geográfico Saraiva. São Paulo: Saraiva, 2013. (Adaptado.)</a:t>
            </a:r>
          </a:p>
        </p:txBody>
      </p:sp>
    </p:spTree>
    <p:extLst>
      <p:ext uri="{BB962C8B-B14F-4D97-AF65-F5344CB8AC3E}">
        <p14:creationId xmlns:p14="http://schemas.microsoft.com/office/powerpoint/2010/main" val="69845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Umidade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9F541E9-2CC8-426C-A68B-C7A451BB6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13" y="1661256"/>
            <a:ext cx="7264374" cy="455491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2F40427-EDE3-4455-B6D0-274D0DF80EFF}"/>
              </a:ext>
            </a:extLst>
          </p:cNvPr>
          <p:cNvSpPr/>
          <p:nvPr/>
        </p:nvSpPr>
        <p:spPr>
          <a:xfrm rot="16200000">
            <a:off x="6150033" y="3824400"/>
            <a:ext cx="419377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CALDINI, Vera Lúcia de Moraes; ÍSOLA, Leda. Atlas geográfico Saraiva. São Paulo: Saraiva, 2013. (Adaptado.)</a:t>
            </a:r>
          </a:p>
        </p:txBody>
      </p:sp>
    </p:spTree>
    <p:extLst>
      <p:ext uri="{BB962C8B-B14F-4D97-AF65-F5344CB8AC3E}">
        <p14:creationId xmlns:p14="http://schemas.microsoft.com/office/powerpoint/2010/main" val="260167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Observações meteorológicas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296F39E-A026-4853-88D4-27BB8EB2810A}"/>
              </a:ext>
            </a:extLst>
          </p:cNvPr>
          <p:cNvSpPr/>
          <p:nvPr/>
        </p:nvSpPr>
        <p:spPr>
          <a:xfrm>
            <a:off x="526048" y="1510018"/>
            <a:ext cx="8104146" cy="1478041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Os observatórios meteorológicos e os centros de pesquisa de observação e previsão do tempo contam com alguns equipamentos conhecidos e usados há muito tempo. </a:t>
            </a:r>
          </a:p>
        </p:txBody>
      </p:sp>
    </p:spTree>
    <p:extLst>
      <p:ext uri="{BB962C8B-B14F-4D97-AF65-F5344CB8AC3E}">
        <p14:creationId xmlns:p14="http://schemas.microsoft.com/office/powerpoint/2010/main" val="3786209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Observações meteorológicas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296F39E-A026-4853-88D4-27BB8EB2810A}"/>
              </a:ext>
            </a:extLst>
          </p:cNvPr>
          <p:cNvSpPr/>
          <p:nvPr/>
        </p:nvSpPr>
        <p:spPr>
          <a:xfrm>
            <a:off x="526048" y="1510018"/>
            <a:ext cx="8104146" cy="1478041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Os observatórios meteorológicos e os centros de pesquisa de observação e previsão do tempo contam com alguns equipamentos conhecidos e usados há muito tempo.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FE16CA0-9019-4926-93B5-8B70D4FF4C33}"/>
              </a:ext>
            </a:extLst>
          </p:cNvPr>
          <p:cNvSpPr/>
          <p:nvPr/>
        </p:nvSpPr>
        <p:spPr>
          <a:xfrm>
            <a:off x="526048" y="3170749"/>
            <a:ext cx="8104146" cy="273761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Entre os instrumentos tradicionais, estão o 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termômetro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(que mede a temperatura), o 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anemômetro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(que mede a velocidade dos ventos), o 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barômetro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(que mede a pressão atmosférica), o 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pluviômetro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(que mede a quantidade de chuva em determinado tempo), o 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higrômetro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(que mede a umidade do ar), etc.</a:t>
            </a:r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0EEF7907-71BD-4BB0-B6E1-79FF88466CDD}"/>
              </a:ext>
            </a:extLst>
          </p:cNvPr>
          <p:cNvSpPr/>
          <p:nvPr/>
        </p:nvSpPr>
        <p:spPr>
          <a:xfrm rot="10800000">
            <a:off x="6365965" y="291820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889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Fatores do 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A2D4831-6770-4F68-A2E8-822F7DEF06FA}"/>
              </a:ext>
            </a:extLst>
          </p:cNvPr>
          <p:cNvSpPr/>
          <p:nvPr/>
        </p:nvSpPr>
        <p:spPr>
          <a:xfrm>
            <a:off x="486576" y="1110736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Latitude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233A729-826F-4ACE-AF97-A05AF4478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40" y="1624322"/>
            <a:ext cx="6494318" cy="4565703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4148AB2-86DC-4744-A0B7-A64DEF408944}"/>
              </a:ext>
            </a:extLst>
          </p:cNvPr>
          <p:cNvSpPr/>
          <p:nvPr/>
        </p:nvSpPr>
        <p:spPr>
          <a:xfrm>
            <a:off x="3725614" y="6139615"/>
            <a:ext cx="419377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CALDINI, Vera Lúcia de Moraes; ÍSOLA, Leda. Atlas geográfico Saraiva. São Paulo: Saraiva, 2013. (Adaptado.)</a:t>
            </a:r>
          </a:p>
        </p:txBody>
      </p:sp>
    </p:spTree>
    <p:extLst>
      <p:ext uri="{BB962C8B-B14F-4D97-AF65-F5344CB8AC3E}">
        <p14:creationId xmlns:p14="http://schemas.microsoft.com/office/powerpoint/2010/main" val="1440452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Fatores do 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A2D4831-6770-4F68-A2E8-822F7DEF06FA}"/>
              </a:ext>
            </a:extLst>
          </p:cNvPr>
          <p:cNvSpPr/>
          <p:nvPr/>
        </p:nvSpPr>
        <p:spPr>
          <a:xfrm>
            <a:off x="486576" y="1110736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Altitude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0BF10EE-5A22-4794-A2D2-3340C1263744}"/>
              </a:ext>
            </a:extLst>
          </p:cNvPr>
          <p:cNvSpPr/>
          <p:nvPr/>
        </p:nvSpPr>
        <p:spPr>
          <a:xfrm>
            <a:off x="526048" y="1677798"/>
            <a:ext cx="8104146" cy="1478041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Quanto maior a altitude, mais rarefeito o ar se torna, havendo diminuição da pressão atmosférica e perda da capacidade de conservar o calor. </a:t>
            </a:r>
          </a:p>
        </p:txBody>
      </p:sp>
    </p:spTree>
    <p:extLst>
      <p:ext uri="{BB962C8B-B14F-4D97-AF65-F5344CB8AC3E}">
        <p14:creationId xmlns:p14="http://schemas.microsoft.com/office/powerpoint/2010/main" val="911111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Fatores do 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A2D4831-6770-4F68-A2E8-822F7DEF06FA}"/>
              </a:ext>
            </a:extLst>
          </p:cNvPr>
          <p:cNvSpPr/>
          <p:nvPr/>
        </p:nvSpPr>
        <p:spPr>
          <a:xfrm>
            <a:off x="486576" y="1110736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Altitude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0BF10EE-5A22-4794-A2D2-3340C1263744}"/>
              </a:ext>
            </a:extLst>
          </p:cNvPr>
          <p:cNvSpPr/>
          <p:nvPr/>
        </p:nvSpPr>
        <p:spPr>
          <a:xfrm>
            <a:off x="526048" y="1677798"/>
            <a:ext cx="8104146" cy="1478041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Quanto maior a altitude, mais rarefeito o ar se torna, havendo diminuição da pressão atmosférica e perda da capacidade de conservar o calor.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85711E0-DCC4-4C6B-B6E5-794E8D65E388}"/>
              </a:ext>
            </a:extLst>
          </p:cNvPr>
          <p:cNvSpPr/>
          <p:nvPr/>
        </p:nvSpPr>
        <p:spPr>
          <a:xfrm>
            <a:off x="526048" y="3338529"/>
            <a:ext cx="8104146" cy="273761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Quanto maior a altitude, menor é a temperatura.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Além disso, o aquecimento do ar não ocorre apenas pela passagem dos raios solares pela atmosfera, mas principalmente pelo aquecimento das superfícies continentais e oceânicas, que irradiam calor para atmosfera.</a:t>
            </a:r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33ABF32B-2BDA-4A36-A8A6-21E93DDB6813}"/>
              </a:ext>
            </a:extLst>
          </p:cNvPr>
          <p:cNvSpPr/>
          <p:nvPr/>
        </p:nvSpPr>
        <p:spPr>
          <a:xfrm rot="10800000">
            <a:off x="6365965" y="308598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6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Fatores do 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A2D4831-6770-4F68-A2E8-822F7DEF06FA}"/>
              </a:ext>
            </a:extLst>
          </p:cNvPr>
          <p:cNvSpPr/>
          <p:nvPr/>
        </p:nvSpPr>
        <p:spPr>
          <a:xfrm>
            <a:off x="486576" y="1110736"/>
            <a:ext cx="3930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Maritimidade e continentalidade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7BDE10-0686-4984-8DDE-F97681C05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79" y="1796786"/>
            <a:ext cx="7420841" cy="406977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E6F5307-360F-48FD-B809-7F2EA039C142}"/>
              </a:ext>
            </a:extLst>
          </p:cNvPr>
          <p:cNvSpPr/>
          <p:nvPr/>
        </p:nvSpPr>
        <p:spPr>
          <a:xfrm>
            <a:off x="4195398" y="6038947"/>
            <a:ext cx="419377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SKINNER, Brian J.; PORTER, Stephen C.; BOTKIN, Daniel B. The Blue Planet. 2. ed. New York: Wiley, 1999. p. 244.</a:t>
            </a:r>
          </a:p>
        </p:txBody>
      </p:sp>
    </p:spTree>
    <p:extLst>
      <p:ext uri="{BB962C8B-B14F-4D97-AF65-F5344CB8AC3E}">
        <p14:creationId xmlns:p14="http://schemas.microsoft.com/office/powerpoint/2010/main" val="3805812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Fatores do 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A2D4831-6770-4F68-A2E8-822F7DEF06FA}"/>
              </a:ext>
            </a:extLst>
          </p:cNvPr>
          <p:cNvSpPr/>
          <p:nvPr/>
        </p:nvSpPr>
        <p:spPr>
          <a:xfrm>
            <a:off x="486576" y="1110736"/>
            <a:ext cx="1619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Massas de 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85ADBC1-1DA0-4FF3-B48D-EF5EA9F7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049" y="1673225"/>
            <a:ext cx="4171950" cy="444817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A316A9A-5E47-46EF-8D8E-51CFED9067BF}"/>
              </a:ext>
            </a:extLst>
          </p:cNvPr>
          <p:cNvSpPr/>
          <p:nvPr/>
        </p:nvSpPr>
        <p:spPr>
          <a:xfrm>
            <a:off x="4765850" y="6099185"/>
            <a:ext cx="373211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AYOADE, J. O. Introdução à climatologia para os trópicos. Rio de Janeiro: Bertrand Brasil, 2011. p. 82.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5D51654-95F4-483D-8D8A-B797B7B1B112}"/>
              </a:ext>
            </a:extLst>
          </p:cNvPr>
          <p:cNvSpPr/>
          <p:nvPr/>
        </p:nvSpPr>
        <p:spPr>
          <a:xfrm>
            <a:off x="359283" y="2053945"/>
            <a:ext cx="39824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Zona de Convergência Intertropical (ZCIT), ao longo da linha do equador, é o local para onde convergem as massas de ar originárias dos trópicos. As regiões de alta pressão são chamadas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anticiclonais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e as regiões de baixa pressão, de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ciclonais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.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sentido do deslocamento das massas de ar e dos ventos, em geral, segue o sentido oposto ao da rotação da Terra.</a:t>
            </a:r>
          </a:p>
        </p:txBody>
      </p:sp>
    </p:spTree>
    <p:extLst>
      <p:ext uri="{BB962C8B-B14F-4D97-AF65-F5344CB8AC3E}">
        <p14:creationId xmlns:p14="http://schemas.microsoft.com/office/powerpoint/2010/main" val="1538172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Fatores do 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A2D4831-6770-4F68-A2E8-822F7DEF06FA}"/>
              </a:ext>
            </a:extLst>
          </p:cNvPr>
          <p:cNvSpPr/>
          <p:nvPr/>
        </p:nvSpPr>
        <p:spPr>
          <a:xfrm>
            <a:off x="486576" y="1110736"/>
            <a:ext cx="241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Correntes marinhas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0C64DB3-180A-417D-B237-4573648E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651697"/>
            <a:ext cx="8312728" cy="454450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03D3F9F-1FAE-4D5D-BDA7-63EA44FD3488}"/>
              </a:ext>
            </a:extLst>
          </p:cNvPr>
          <p:cNvSpPr/>
          <p:nvPr/>
        </p:nvSpPr>
        <p:spPr>
          <a:xfrm>
            <a:off x="4950408" y="6141130"/>
            <a:ext cx="377699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CALDINI, Vera Lúcia de Moraes; ISOLA, Leda. Atlas geográfico Saraiva. São Paulo: Saraiva, 2012. p. 170.</a:t>
            </a:r>
          </a:p>
        </p:txBody>
      </p:sp>
    </p:spTree>
    <p:extLst>
      <p:ext uri="{BB962C8B-B14F-4D97-AF65-F5344CB8AC3E}">
        <p14:creationId xmlns:p14="http://schemas.microsoft.com/office/powerpoint/2010/main" val="144157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32D40CD-8530-4C94-8842-9018A2AA93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</p:spPr>
        <p:txBody>
          <a:bodyPr/>
          <a:lstStyle/>
          <a:p>
            <a:pPr algn="just"/>
            <a:r>
              <a:rPr lang="pt-BR" dirty="0"/>
              <a:t>Reconhecer dados sobre a atmosfera terrestre e as características de diferentes camadas. </a:t>
            </a:r>
          </a:p>
          <a:p>
            <a:pPr algn="just"/>
            <a:r>
              <a:rPr lang="pt-BR" dirty="0"/>
              <a:t>Compreender a </a:t>
            </a:r>
            <a:r>
              <a:rPr lang="pt-BR" dirty="0" err="1"/>
              <a:t>deﬁnição</a:t>
            </a:r>
            <a:r>
              <a:rPr lang="pt-BR" dirty="0"/>
              <a:t> de clima, seus elementos e fatores e as características de alguns dos diferentes tipos climáticos no mundo.  </a:t>
            </a:r>
          </a:p>
          <a:p>
            <a:pPr algn="just"/>
            <a:r>
              <a:rPr lang="pt-BR" dirty="0" err="1"/>
              <a:t>Identiﬁcar</a:t>
            </a:r>
            <a:r>
              <a:rPr lang="pt-BR" dirty="0"/>
              <a:t> os principais tipos de chuva.</a:t>
            </a:r>
          </a:p>
          <a:p>
            <a:pPr algn="just"/>
            <a:r>
              <a:rPr lang="pt-BR" dirty="0"/>
              <a:t>Entender os fenômenos El </a:t>
            </a:r>
            <a:r>
              <a:rPr lang="pt-BR" dirty="0" err="1"/>
              <a:t>Niño</a:t>
            </a:r>
            <a:r>
              <a:rPr lang="pt-BR" dirty="0"/>
              <a:t> e La </a:t>
            </a:r>
            <a:r>
              <a:rPr lang="pt-BR" dirty="0" err="1"/>
              <a:t>Niña</a:t>
            </a:r>
            <a:r>
              <a:rPr lang="pt-BR" dirty="0"/>
              <a:t>, suas características e </a:t>
            </a:r>
            <a:r>
              <a:rPr lang="pt-BR" dirty="0" err="1"/>
              <a:t>inﬂuências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144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Climas do mundo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222D8E-C8DA-4950-990E-4D5D25BB7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82" r="26587"/>
          <a:stretch/>
        </p:blipFill>
        <p:spPr>
          <a:xfrm>
            <a:off x="510712" y="1694575"/>
            <a:ext cx="8122573" cy="46013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86C779D-7002-4CFD-9A06-7F4B08DEF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02" t="-28" r="41166" b="93794"/>
          <a:stretch/>
        </p:blipFill>
        <p:spPr>
          <a:xfrm>
            <a:off x="3380762" y="1384182"/>
            <a:ext cx="2105637" cy="31039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1BBA6E2-31FE-435B-BDAB-D298DF96E2CA}"/>
              </a:ext>
            </a:extLst>
          </p:cNvPr>
          <p:cNvSpPr/>
          <p:nvPr/>
        </p:nvSpPr>
        <p:spPr>
          <a:xfrm rot="16200000">
            <a:off x="6863564" y="3827432"/>
            <a:ext cx="361349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FERREIRA, Graça Maria Lemos. Atlas geográfico: espaço mundial. São Paulo: Moderna, 2010. p. 22.</a:t>
            </a:r>
          </a:p>
        </p:txBody>
      </p:sp>
    </p:spTree>
    <p:extLst>
      <p:ext uri="{BB962C8B-B14F-4D97-AF65-F5344CB8AC3E}">
        <p14:creationId xmlns:p14="http://schemas.microsoft.com/office/powerpoint/2010/main" val="2145407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Climas do mundo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222D8E-C8DA-4950-990E-4D5D25BB7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10"/>
          <a:stretch/>
        </p:blipFill>
        <p:spPr>
          <a:xfrm>
            <a:off x="5402510" y="804356"/>
            <a:ext cx="3489489" cy="549034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E25CDA5-51C5-4033-87B9-0CCE6E5E388D}"/>
              </a:ext>
            </a:extLst>
          </p:cNvPr>
          <p:cNvSpPr/>
          <p:nvPr/>
        </p:nvSpPr>
        <p:spPr>
          <a:xfrm>
            <a:off x="5310407" y="3337838"/>
            <a:ext cx="200982" cy="7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75AA27-0086-43F8-88C2-D91D64F78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82" r="26587"/>
          <a:stretch/>
        </p:blipFill>
        <p:spPr>
          <a:xfrm>
            <a:off x="488713" y="2356712"/>
            <a:ext cx="4584980" cy="259735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947C7A5-D719-494E-A10C-890C3285043C}"/>
              </a:ext>
            </a:extLst>
          </p:cNvPr>
          <p:cNvSpPr/>
          <p:nvPr/>
        </p:nvSpPr>
        <p:spPr>
          <a:xfrm>
            <a:off x="328540" y="6029067"/>
            <a:ext cx="361349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FERREIRA, Graça Maria Lemos. Atlas geográfico: espaço mundial. São Paulo: Moderna, 2010. p. 22.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E3F8A31-CCFD-4AB9-B91D-DEFB2C06B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02" t="-28" r="41166" b="93794"/>
          <a:stretch/>
        </p:blipFill>
        <p:spPr>
          <a:xfrm>
            <a:off x="1957157" y="2097261"/>
            <a:ext cx="1740195" cy="2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13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es-ES" b="1" dirty="0">
                <a:solidFill>
                  <a:srgbClr val="EBC766"/>
                </a:solidFill>
              </a:rPr>
              <a:t>El Niño e La Niña</a:t>
            </a:r>
            <a:endParaRPr lang="pt-BR" b="1" dirty="0">
              <a:solidFill>
                <a:srgbClr val="EBC766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8ECE017-B848-4B42-9D64-78FE3A07D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71477"/>
            <a:ext cx="8312727" cy="401304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6EDB5E2-DE74-4AAF-AF77-37BBB8D541AF}"/>
              </a:ext>
            </a:extLst>
          </p:cNvPr>
          <p:cNvSpPr/>
          <p:nvPr/>
        </p:nvSpPr>
        <p:spPr>
          <a:xfrm>
            <a:off x="359283" y="5426323"/>
            <a:ext cx="8532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fenômeno climático conhecido como El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Niño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(“o menino”) é decorrente do aquecimento das águas do Pacífico oriental. As mudanças da temperatura da água coincidem com a época do Natal e vinham acompanhadas da redução da quantidade de peixes. </a:t>
            </a:r>
          </a:p>
        </p:txBody>
      </p:sp>
    </p:spTree>
    <p:extLst>
      <p:ext uri="{BB962C8B-B14F-4D97-AF65-F5344CB8AC3E}">
        <p14:creationId xmlns:p14="http://schemas.microsoft.com/office/powerpoint/2010/main" val="3785182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es-ES" b="1" dirty="0">
                <a:solidFill>
                  <a:srgbClr val="EBC766"/>
                </a:solidFill>
              </a:rPr>
              <a:t>El Niño e La Niña</a:t>
            </a:r>
            <a:endParaRPr lang="pt-BR" b="1" dirty="0">
              <a:solidFill>
                <a:srgbClr val="EBC766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8ECE017-B848-4B42-9D64-78FE3A07D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71477"/>
            <a:ext cx="8312727" cy="401304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6EDB5E2-DE74-4AAF-AF77-37BBB8D541AF}"/>
              </a:ext>
            </a:extLst>
          </p:cNvPr>
          <p:cNvSpPr/>
          <p:nvPr/>
        </p:nvSpPr>
        <p:spPr>
          <a:xfrm>
            <a:off x="359283" y="5427453"/>
            <a:ext cx="8532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fenômeno La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Niña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(“a menina”) foi descoberto depois. É praticamente o oposto e corresponde à diminuição das temperaturas da água do Pacífico tropical. O corre com a metade da frequência do El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Niño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957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AA11DC40-B54C-4DDC-AEF7-1070AA4DF6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Principais conceitos que você vai aprender:</a:t>
            </a:r>
          </a:p>
          <a:p>
            <a:r>
              <a:rPr lang="pt-BR" dirty="0"/>
              <a:t>Sistema climático do planeta Terra;</a:t>
            </a:r>
          </a:p>
          <a:p>
            <a:r>
              <a:rPr lang="pt-BR" dirty="0"/>
              <a:t>Atmosfera terrestre e suas camadas;</a:t>
            </a:r>
          </a:p>
          <a:p>
            <a:r>
              <a:rPr lang="pt-BR" dirty="0"/>
              <a:t>Elementos do clima;</a:t>
            </a:r>
          </a:p>
          <a:p>
            <a:r>
              <a:rPr lang="pt-BR" dirty="0"/>
              <a:t>Fatores do clima;</a:t>
            </a:r>
          </a:p>
          <a:p>
            <a:r>
              <a:rPr lang="pt-BR" dirty="0"/>
              <a:t>Características dos principais tipos climáticos existentes no planeta.</a:t>
            </a:r>
          </a:p>
        </p:txBody>
      </p:sp>
    </p:spTree>
    <p:extLst>
      <p:ext uri="{BB962C8B-B14F-4D97-AF65-F5344CB8AC3E}">
        <p14:creationId xmlns:p14="http://schemas.microsoft.com/office/powerpoint/2010/main" val="358561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A atmosfera terrestre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29455A-8CA4-41EE-A252-41ACE08BF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15" y="1224793"/>
            <a:ext cx="6502370" cy="499019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0B75E1A-D91E-4BA6-AEE1-A26DD9F2829E}"/>
              </a:ext>
            </a:extLst>
          </p:cNvPr>
          <p:cNvSpPr/>
          <p:nvPr/>
        </p:nvSpPr>
        <p:spPr>
          <a:xfrm rot="16200000">
            <a:off x="5593185" y="3561072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Terra,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PhysischeGregraphie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. Stuttgart: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Klett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20</a:t>
            </a:r>
          </a:p>
        </p:txBody>
      </p:sp>
    </p:spTree>
    <p:extLst>
      <p:ext uri="{BB962C8B-B14F-4D97-AF65-F5344CB8AC3E}">
        <p14:creationId xmlns:p14="http://schemas.microsoft.com/office/powerpoint/2010/main" val="421712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CCAA3AF-142A-42D4-83EE-516846E5848B}"/>
              </a:ext>
            </a:extLst>
          </p:cNvPr>
          <p:cNvSpPr/>
          <p:nvPr/>
        </p:nvSpPr>
        <p:spPr>
          <a:xfrm>
            <a:off x="526048" y="1694576"/>
            <a:ext cx="8104146" cy="1100536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 clima é caracterizado pela sucessão habitual de tipos de tempo ao longo do ano. </a:t>
            </a:r>
          </a:p>
        </p:txBody>
      </p:sp>
    </p:spTree>
    <p:extLst>
      <p:ext uri="{BB962C8B-B14F-4D97-AF65-F5344CB8AC3E}">
        <p14:creationId xmlns:p14="http://schemas.microsoft.com/office/powerpoint/2010/main" val="334329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CCAA3AF-142A-42D4-83EE-516846E5848B}"/>
              </a:ext>
            </a:extLst>
          </p:cNvPr>
          <p:cNvSpPr/>
          <p:nvPr/>
        </p:nvSpPr>
        <p:spPr>
          <a:xfrm>
            <a:off x="526048" y="1694576"/>
            <a:ext cx="8104146" cy="1100536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 clima é caracterizado pela sucessão habitual de tipos de tempo ao longo do ano.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B09F578-22F3-43C7-8B0D-122D09D4C2B4}"/>
              </a:ext>
            </a:extLst>
          </p:cNvPr>
          <p:cNvSpPr/>
          <p:nvPr/>
        </p:nvSpPr>
        <p:spPr>
          <a:xfrm>
            <a:off x="526048" y="2977802"/>
            <a:ext cx="8104146" cy="273761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Para definir suas características, essas sucessões regulares do tempo </a:t>
            </a: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são analisadas durante um período de pelo menos trinta anos.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tempo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é o estado da atmosfera em determinado lugar em </a:t>
            </a: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determinado momento. </a:t>
            </a:r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F2D4D41A-40E0-4208-A978-4E83B26146B6}"/>
              </a:ext>
            </a:extLst>
          </p:cNvPr>
          <p:cNvSpPr/>
          <p:nvPr/>
        </p:nvSpPr>
        <p:spPr>
          <a:xfrm rot="10800000">
            <a:off x="6365965" y="2725255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27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CCAA3AF-142A-42D4-83EE-516846E5848B}"/>
              </a:ext>
            </a:extLst>
          </p:cNvPr>
          <p:cNvSpPr/>
          <p:nvPr/>
        </p:nvSpPr>
        <p:spPr>
          <a:xfrm>
            <a:off x="526048" y="1694576"/>
            <a:ext cx="8104146" cy="1100536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 clima é caracterizado pela sucessão habitual de tipos de tempo ao longo do ano.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B09F578-22F3-43C7-8B0D-122D09D4C2B4}"/>
              </a:ext>
            </a:extLst>
          </p:cNvPr>
          <p:cNvSpPr/>
          <p:nvPr/>
        </p:nvSpPr>
        <p:spPr>
          <a:xfrm>
            <a:off x="526048" y="2977802"/>
            <a:ext cx="8104146" cy="273761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Os climas da Terra são caracterizados por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temperatura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umidade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e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pressão atmosférica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elementos do clima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 e determinados por fatores geográficos como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latitude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altitude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maritimidade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e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continentalidade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massas de ar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 pela disposição das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formas de relevo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fatores do clima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). </a:t>
            </a:r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F2D4D41A-40E0-4208-A978-4E83B26146B6}"/>
              </a:ext>
            </a:extLst>
          </p:cNvPr>
          <p:cNvSpPr/>
          <p:nvPr/>
        </p:nvSpPr>
        <p:spPr>
          <a:xfrm rot="10800000">
            <a:off x="6365965" y="2725255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01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20AA316-0F14-445B-8A16-D7602D35A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</p:spPr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Clima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281DAF-7B14-4D84-BCE7-6A9B48CCD3DC}"/>
              </a:ext>
            </a:extLst>
          </p:cNvPr>
          <p:cNvSpPr/>
          <p:nvPr/>
        </p:nvSpPr>
        <p:spPr>
          <a:xfrm>
            <a:off x="486576" y="1110736"/>
            <a:ext cx="1722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Temperatura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F50E219-B4DB-4282-B586-7E636630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60" y="2687084"/>
            <a:ext cx="7541281" cy="346363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B5745EB-5F39-4434-BE14-964F3F1D8FC2}"/>
              </a:ext>
            </a:extLst>
          </p:cNvPr>
          <p:cNvSpPr/>
          <p:nvPr/>
        </p:nvSpPr>
        <p:spPr>
          <a:xfrm>
            <a:off x="499151" y="1671475"/>
            <a:ext cx="8145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atmosfera terrestre é aquecida por irradiação. A quantidade de calor presente na atmosfera em determinado momento corresponde à temperatura daquele local. Ela varia com a altitude e com a temperatura.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EFD7AA9-77F3-4662-BE80-F4038794FA2C}"/>
              </a:ext>
            </a:extLst>
          </p:cNvPr>
          <p:cNvSpPr/>
          <p:nvPr/>
        </p:nvSpPr>
        <p:spPr>
          <a:xfrm rot="16200000">
            <a:off x="6770772" y="4119776"/>
            <a:ext cx="3122738" cy="1526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Harness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the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Sun. </a:t>
            </a:r>
          </a:p>
        </p:txBody>
      </p:sp>
    </p:spTree>
    <p:extLst>
      <p:ext uri="{BB962C8B-B14F-4D97-AF65-F5344CB8AC3E}">
        <p14:creationId xmlns:p14="http://schemas.microsoft.com/office/powerpoint/2010/main" val="2487515204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s de slides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1522</Words>
  <Application>Microsoft Office PowerPoint</Application>
  <PresentationFormat>Apresentação na tela (4:3)</PresentationFormat>
  <Paragraphs>110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Arial Narrow</vt:lpstr>
      <vt:lpstr>Calibri</vt:lpstr>
      <vt:lpstr>Trebuchet MS</vt:lpstr>
      <vt:lpstr>Modelos de slides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Ético</dc:creator>
  <cp:lastModifiedBy>Yago Marinzeck</cp:lastModifiedBy>
  <cp:revision>66</cp:revision>
  <dcterms:created xsi:type="dcterms:W3CDTF">2017-10-06T20:41:42Z</dcterms:created>
  <dcterms:modified xsi:type="dcterms:W3CDTF">2019-03-08T21:19:14Z</dcterms:modified>
</cp:coreProperties>
</file>